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pt-BR" sz="1800" b="0" strike="noStrike" spc="-1">
                <a:solidFill>
                  <a:srgbClr val="000000"/>
                </a:solidFill>
                <a:latin typeface="Calibri"/>
              </a:rPr>
              <a:t>Clique para mover o slide</a:t>
            </a: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pt-BR" sz="2000" b="0" strike="noStrike" spc="-1">
                <a:latin typeface="Arial"/>
              </a:rPr>
              <a:t>Clique para editar o formato de notas</a:t>
            </a:r>
          </a:p>
        </p:txBody>
      </p:sp>
      <p:sp>
        <p:nvSpPr>
          <p:cNvPr id="42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pt-BR" sz="1400" b="0" strike="noStrike" spc="-1">
                <a:latin typeface="Times New Roman"/>
              </a:rPr>
              <a:t>&lt;cabeçalho&gt;</a:t>
            </a:r>
          </a:p>
        </p:txBody>
      </p:sp>
      <p:sp>
        <p:nvSpPr>
          <p:cNvPr id="43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pt-BR" sz="1400" b="0" strike="noStrike" spc="-1">
                <a:latin typeface="Times New Roman"/>
              </a:rPr>
              <a:t>&lt;data/hora&gt;</a:t>
            </a:r>
          </a:p>
        </p:txBody>
      </p:sp>
      <p:sp>
        <p:nvSpPr>
          <p:cNvPr id="44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pt-BR" sz="1400" b="0" strike="noStrike" spc="-1">
                <a:latin typeface="Times New Roman"/>
              </a:rPr>
              <a:t>&lt;rodapé&gt;</a:t>
            </a:r>
          </a:p>
        </p:txBody>
      </p:sp>
      <p:sp>
        <p:nvSpPr>
          <p:cNvPr id="45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E9CDD57A-2E1E-49EB-806D-FA23FCFC6614}" type="slidenum">
              <a:rPr lang="pt-BR" sz="1400" b="0" strike="noStrike" spc="-1">
                <a:latin typeface="Times New Roman"/>
              </a:rPr>
              <a:t>‹nº›</a:t>
            </a:fld>
            <a:endParaRPr lang="pt-BR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pt-BR" sz="2000" b="0" strike="noStrike" spc="-1">
              <a:latin typeface="Arial"/>
            </a:endParaRPr>
          </a:p>
        </p:txBody>
      </p:sp>
      <p:sp>
        <p:nvSpPr>
          <p:cNvPr id="50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09A2FF02-B2E6-4E6D-81BB-A9B41F742C8D}" type="slidenum">
              <a:rPr lang="pt-BR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1</a:t>
            </a:fld>
            <a:endParaRPr lang="pt-BR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pt-BR" sz="2000" b="0" strike="noStrike" spc="-1">
              <a:latin typeface="Arial"/>
            </a:endParaRPr>
          </a:p>
        </p:txBody>
      </p:sp>
      <p:sp>
        <p:nvSpPr>
          <p:cNvPr id="50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09A2FF02-B2E6-4E6D-81BB-A9B41F742C8D}" type="slidenum">
              <a:rPr lang="pt-BR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10</a:t>
            </a:fld>
            <a:endParaRPr lang="pt-BR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769025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pt-BR" sz="2000" b="0" strike="noStrike" spc="-1">
              <a:latin typeface="Arial"/>
            </a:endParaRPr>
          </a:p>
        </p:txBody>
      </p:sp>
      <p:sp>
        <p:nvSpPr>
          <p:cNvPr id="50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09A2FF02-B2E6-4E6D-81BB-A9B41F742C8D}" type="slidenum">
              <a:rPr lang="pt-BR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2</a:t>
            </a:fld>
            <a:endParaRPr lang="pt-BR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616843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pt-BR" sz="2000" b="0" strike="noStrike" spc="-1">
              <a:latin typeface="Arial"/>
            </a:endParaRPr>
          </a:p>
        </p:txBody>
      </p:sp>
      <p:sp>
        <p:nvSpPr>
          <p:cNvPr id="50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09A2FF02-B2E6-4E6D-81BB-A9B41F742C8D}" type="slidenum">
              <a:rPr lang="pt-BR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3</a:t>
            </a:fld>
            <a:endParaRPr lang="pt-BR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213791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pt-BR" sz="2000" b="0" strike="noStrike" spc="-1">
              <a:latin typeface="Arial"/>
            </a:endParaRPr>
          </a:p>
        </p:txBody>
      </p:sp>
      <p:sp>
        <p:nvSpPr>
          <p:cNvPr id="50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09A2FF02-B2E6-4E6D-81BB-A9B41F742C8D}" type="slidenum">
              <a:rPr lang="pt-BR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4</a:t>
            </a:fld>
            <a:endParaRPr lang="pt-BR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952390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pt-BR" sz="2000" b="0" strike="noStrike" spc="-1">
              <a:latin typeface="Arial"/>
            </a:endParaRPr>
          </a:p>
        </p:txBody>
      </p:sp>
      <p:sp>
        <p:nvSpPr>
          <p:cNvPr id="50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09A2FF02-B2E6-4E6D-81BB-A9B41F742C8D}" type="slidenum">
              <a:rPr lang="pt-BR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5</a:t>
            </a:fld>
            <a:endParaRPr lang="pt-BR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226300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pt-BR" sz="2000" b="0" strike="noStrike" spc="-1">
              <a:latin typeface="Arial"/>
            </a:endParaRPr>
          </a:p>
        </p:txBody>
      </p:sp>
      <p:sp>
        <p:nvSpPr>
          <p:cNvPr id="50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09A2FF02-B2E6-4E6D-81BB-A9B41F742C8D}" type="slidenum">
              <a:rPr lang="pt-BR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6</a:t>
            </a:fld>
            <a:endParaRPr lang="pt-BR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14327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pt-BR" sz="2000" b="0" strike="noStrike" spc="-1">
              <a:latin typeface="Arial"/>
            </a:endParaRPr>
          </a:p>
        </p:txBody>
      </p:sp>
      <p:sp>
        <p:nvSpPr>
          <p:cNvPr id="50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09A2FF02-B2E6-4E6D-81BB-A9B41F742C8D}" type="slidenum">
              <a:rPr lang="pt-BR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7</a:t>
            </a:fld>
            <a:endParaRPr lang="pt-BR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481818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pt-BR" sz="2000" b="0" strike="noStrike" spc="-1">
              <a:latin typeface="Arial"/>
            </a:endParaRPr>
          </a:p>
        </p:txBody>
      </p:sp>
      <p:sp>
        <p:nvSpPr>
          <p:cNvPr id="50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09A2FF02-B2E6-4E6D-81BB-A9B41F742C8D}" type="slidenum">
              <a:rPr lang="pt-BR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8</a:t>
            </a:fld>
            <a:endParaRPr lang="pt-BR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204650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pt-BR" sz="2000" b="0" strike="noStrike" spc="-1">
              <a:latin typeface="Arial"/>
            </a:endParaRPr>
          </a:p>
        </p:txBody>
      </p:sp>
      <p:sp>
        <p:nvSpPr>
          <p:cNvPr id="50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09A2FF02-B2E6-4E6D-81BB-A9B41F742C8D}" type="slidenum">
              <a:rPr lang="pt-BR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9</a:t>
            </a:fld>
            <a:endParaRPr lang="pt-BR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023768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1523880" y="1122480"/>
            <a:ext cx="9143640" cy="110667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 algn="ctr">
              <a:lnSpc>
                <a:spcPct val="90000"/>
              </a:lnSpc>
            </a:pPr>
            <a:r>
              <a:rPr lang="pt-BR" sz="6000" b="0" strike="noStrike" spc="-1">
                <a:solidFill>
                  <a:srgbClr val="000000"/>
                </a:solidFill>
                <a:latin typeface="Calibri Light"/>
              </a:rPr>
              <a:t>Clique para editar o título mestre</a:t>
            </a:r>
            <a:endParaRPr lang="pt-BR" sz="6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4EE9241B-A9B7-45F1-8F7A-4CB869B8A56C}" type="datetime">
              <a:rPr lang="pt-BR" sz="1200" b="0" strike="noStrike" spc="-1">
                <a:solidFill>
                  <a:srgbClr val="8B8B8B"/>
                </a:solidFill>
                <a:latin typeface="Calibri"/>
              </a:rPr>
              <a:t>05/10/2021</a:t>
            </a:fld>
            <a:endParaRPr lang="pt-BR" sz="12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pt-BR" sz="24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93A4E5B0-80CB-41C2-AA6D-BD9ABCEDFAEB}" type="slidenum">
              <a:rPr lang="pt-BR" sz="1200" b="0" strike="noStrike" spc="-1">
                <a:solidFill>
                  <a:srgbClr val="8B8B8B"/>
                </a:solidFill>
                <a:latin typeface="Calibri"/>
              </a:rPr>
              <a:t>‹nº›</a:t>
            </a:fld>
            <a:endParaRPr lang="pt-BR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hyperlink" Target="mailto:beneficios@saojoaoprev.sp.gov.br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Imagem 7"/>
          <p:cNvPicPr/>
          <p:nvPr/>
        </p:nvPicPr>
        <p:blipFill>
          <a:blip r:embed="rId3"/>
          <a:stretch/>
        </p:blipFill>
        <p:spPr>
          <a:xfrm>
            <a:off x="9635760" y="617400"/>
            <a:ext cx="2051640" cy="771840"/>
          </a:xfrm>
          <a:prstGeom prst="rect">
            <a:avLst/>
          </a:prstGeom>
          <a:ln w="0">
            <a:noFill/>
          </a:ln>
        </p:spPr>
      </p:pic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09480" y="318934"/>
            <a:ext cx="7720481" cy="1177946"/>
          </a:xfrm>
        </p:spPr>
        <p:txBody>
          <a:bodyPr/>
          <a:lstStyle/>
          <a:p>
            <a:r>
              <a:rPr lang="pt-BR" altLang="pt-BR" sz="4000" dirty="0"/>
              <a:t>Case Digital </a:t>
            </a:r>
            <a:br>
              <a:rPr lang="pt-BR" altLang="pt-BR" sz="4000" dirty="0"/>
            </a:br>
            <a:r>
              <a:rPr lang="pt-BR" altLang="pt-BR" sz="4000" dirty="0"/>
              <a:t>São João da Boa Vista</a:t>
            </a:r>
            <a:endParaRPr lang="pt-BR" sz="4000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/>
          </p:nvPr>
        </p:nvSpPr>
        <p:spPr>
          <a:xfrm>
            <a:off x="492120" y="1940312"/>
            <a:ext cx="9143640" cy="4070195"/>
          </a:xfrm>
        </p:spPr>
        <p:txBody>
          <a:bodyPr anchor="ctr">
            <a:noAutofit/>
          </a:bodyPr>
          <a:lstStyle/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pt-BR" altLang="pt-BR" sz="2800" u="sng" dirty="0"/>
              <a:t>O que motivou o RPPS a dar início à transformação?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endParaRPr lang="pt-BR" altLang="pt-BR" sz="2800" u="sng" dirty="0"/>
          </a:p>
          <a:p>
            <a:pPr marL="215900" indent="-215900" algn="just">
              <a:spcBef>
                <a:spcPts val="60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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pt-BR" altLang="pt-BR" sz="2800" dirty="0"/>
              <a:t>Ter mais agilidade nos processos</a:t>
            </a:r>
          </a:p>
          <a:p>
            <a:pPr marL="215900" indent="-215900" algn="just">
              <a:spcBef>
                <a:spcPts val="60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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pt-BR" altLang="pt-BR" sz="2800" dirty="0"/>
              <a:t>Otimizar o tempo e o fluxo de informação</a:t>
            </a:r>
          </a:p>
          <a:p>
            <a:pPr marL="215900" indent="-215900" algn="just">
              <a:spcBef>
                <a:spcPts val="60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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pt-BR" altLang="pt-BR" sz="2800" dirty="0"/>
              <a:t>Reduzir/economizar papel </a:t>
            </a:r>
          </a:p>
          <a:p>
            <a:pPr marL="215900" indent="-215900" algn="just">
              <a:spcBef>
                <a:spcPts val="60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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pt-BR" altLang="pt-BR" sz="2800" dirty="0"/>
              <a:t>Pandemia – isolamento social e manuseio de papéis</a:t>
            </a:r>
            <a:endParaRPr lang="pt-BR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Imagem 7"/>
          <p:cNvPicPr/>
          <p:nvPr/>
        </p:nvPicPr>
        <p:blipFill>
          <a:blip r:embed="rId3"/>
          <a:stretch/>
        </p:blipFill>
        <p:spPr>
          <a:xfrm>
            <a:off x="9635760" y="617400"/>
            <a:ext cx="2051640" cy="771840"/>
          </a:xfrm>
          <a:prstGeom prst="rect">
            <a:avLst/>
          </a:prstGeom>
          <a:ln w="0">
            <a:noFill/>
          </a:ln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C90DD4BB-06DA-49B6-9A4B-883176249B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6963" y="1846263"/>
            <a:ext cx="10056812" cy="402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5000" rIns="0" bIns="45000" anchor="ctr"/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hangingPunct="1">
              <a:lnSpc>
                <a:spcPct val="90000"/>
              </a:lnSpc>
              <a:spcBef>
                <a:spcPts val="1213"/>
              </a:spcBef>
              <a:spcAft>
                <a:spcPts val="213"/>
              </a:spcAft>
            </a:pPr>
            <a:endParaRPr lang="pt-BR" altLang="pt-BR" sz="2400" dirty="0">
              <a:cs typeface="DejaVu Sans" charset="0"/>
            </a:endParaRPr>
          </a:p>
          <a:p>
            <a:pPr algn="ctr" hangingPunct="1">
              <a:lnSpc>
                <a:spcPct val="90000"/>
              </a:lnSpc>
              <a:spcBef>
                <a:spcPts val="1213"/>
              </a:spcBef>
              <a:spcAft>
                <a:spcPts val="213"/>
              </a:spcAft>
            </a:pPr>
            <a:r>
              <a:rPr lang="pt-BR" altLang="pt-BR" sz="2800" dirty="0">
                <a:cs typeface="DejaVu Sans" charset="0"/>
              </a:rPr>
              <a:t>SABRINA POVEDA VERNE</a:t>
            </a:r>
          </a:p>
          <a:p>
            <a:pPr algn="ctr" hangingPunct="1">
              <a:lnSpc>
                <a:spcPct val="90000"/>
              </a:lnSpc>
              <a:spcBef>
                <a:spcPts val="1213"/>
              </a:spcBef>
              <a:spcAft>
                <a:spcPts val="213"/>
              </a:spcAft>
            </a:pPr>
            <a:r>
              <a:rPr lang="pt-BR" altLang="pt-BR" sz="2800" dirty="0">
                <a:cs typeface="DejaVu Sans" charset="0"/>
              </a:rPr>
              <a:t>Diretora de Benefícios Previdenciários</a:t>
            </a:r>
          </a:p>
          <a:p>
            <a:pPr algn="ctr" hangingPunct="1">
              <a:lnSpc>
                <a:spcPct val="90000"/>
              </a:lnSpc>
              <a:spcBef>
                <a:spcPts val="1213"/>
              </a:spcBef>
              <a:spcAft>
                <a:spcPts val="213"/>
              </a:spcAft>
            </a:pPr>
            <a:r>
              <a:rPr lang="pt-BR" altLang="pt-BR" sz="2800" dirty="0">
                <a:solidFill>
                  <a:srgbClr val="3465A4"/>
                </a:solidFill>
                <a:cs typeface="DejaVu Sans" charset="0"/>
                <a:hlinkClick r:id="rId4"/>
              </a:rPr>
              <a:t>beneficios@saojoaoprev.sp.gov.br</a:t>
            </a:r>
          </a:p>
          <a:p>
            <a:pPr algn="ctr" hangingPunct="1">
              <a:lnSpc>
                <a:spcPct val="90000"/>
              </a:lnSpc>
              <a:spcBef>
                <a:spcPts val="1213"/>
              </a:spcBef>
              <a:spcAft>
                <a:spcPts val="213"/>
              </a:spcAft>
            </a:pPr>
            <a:endParaRPr lang="pt-BR" altLang="pt-BR" sz="2800" dirty="0">
              <a:cs typeface="DejaVu Sans" charset="0"/>
            </a:endParaRPr>
          </a:p>
          <a:p>
            <a:pPr algn="ctr" hangingPunct="1">
              <a:lnSpc>
                <a:spcPct val="90000"/>
              </a:lnSpc>
              <a:spcBef>
                <a:spcPts val="1213"/>
              </a:spcBef>
              <a:spcAft>
                <a:spcPts val="213"/>
              </a:spcAft>
            </a:pPr>
            <a:endParaRPr lang="pt-BR" altLang="pt-BR" sz="2400" dirty="0">
              <a:cs typeface="DejaVu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5531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Imagem 7"/>
          <p:cNvPicPr/>
          <p:nvPr/>
        </p:nvPicPr>
        <p:blipFill>
          <a:blip r:embed="rId3"/>
          <a:stretch/>
        </p:blipFill>
        <p:spPr>
          <a:xfrm>
            <a:off x="9635760" y="617400"/>
            <a:ext cx="2051640" cy="771840"/>
          </a:xfrm>
          <a:prstGeom prst="rect">
            <a:avLst/>
          </a:prstGeom>
          <a:ln w="0">
            <a:noFill/>
          </a:ln>
        </p:spPr>
      </p:pic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09480" y="318934"/>
            <a:ext cx="7720481" cy="1177946"/>
          </a:xfrm>
        </p:spPr>
        <p:txBody>
          <a:bodyPr/>
          <a:lstStyle/>
          <a:p>
            <a:r>
              <a:rPr lang="pt-BR" altLang="pt-BR" sz="4000" dirty="0"/>
              <a:t>Case Digital </a:t>
            </a:r>
            <a:br>
              <a:rPr lang="pt-BR" altLang="pt-BR" sz="4000" dirty="0"/>
            </a:br>
            <a:r>
              <a:rPr lang="pt-BR" altLang="pt-BR" sz="4000" dirty="0"/>
              <a:t>São João da Boa Vista</a:t>
            </a:r>
            <a:endParaRPr lang="pt-BR" sz="4000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/>
          </p:nvPr>
        </p:nvSpPr>
        <p:spPr>
          <a:xfrm>
            <a:off x="609480" y="1761894"/>
            <a:ext cx="10106842" cy="3601844"/>
          </a:xfrm>
        </p:spPr>
        <p:txBody>
          <a:bodyPr>
            <a:normAutofit/>
          </a:bodyPr>
          <a:lstStyle/>
          <a:p>
            <a:pPr marL="431800" indent="-323850" algn="just">
              <a:spcBef>
                <a:spcPts val="600"/>
              </a:spcBef>
              <a:spcAft>
                <a:spcPts val="600"/>
              </a:spcAft>
              <a:buSzPct val="4500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pt-BR" altLang="pt-BR" sz="2800" u="sng" dirty="0"/>
              <a:t>Como ocorreu o início da transformação?</a:t>
            </a:r>
          </a:p>
          <a:p>
            <a:pPr marL="431800" indent="-323850" algn="just">
              <a:spcBef>
                <a:spcPts val="600"/>
              </a:spcBef>
              <a:spcAft>
                <a:spcPts val="600"/>
              </a:spcAft>
              <a:buSzPct val="4500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endParaRPr lang="pt-BR" altLang="pt-BR" sz="2800" u="sng" dirty="0"/>
          </a:p>
          <a:p>
            <a:pPr marL="431800" indent="-323850" algn="just">
              <a:spcBef>
                <a:spcPts val="60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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pt-BR" altLang="pt-BR" sz="2800" dirty="0"/>
              <a:t>Processo de busca de sistema/licitação/contratação </a:t>
            </a:r>
          </a:p>
          <a:p>
            <a:pPr marL="431800" indent="-323850" algn="just">
              <a:spcBef>
                <a:spcPts val="60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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pt-BR" altLang="pt-BR" sz="2800" dirty="0"/>
              <a:t>Diálogos com equipe</a:t>
            </a:r>
          </a:p>
          <a:p>
            <a:pPr marL="431800" indent="-323850" algn="just">
              <a:spcBef>
                <a:spcPts val="60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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pt-BR" altLang="pt-BR" sz="2800" dirty="0"/>
              <a:t>Treinamento da equipe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837649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Imagem 7"/>
          <p:cNvPicPr/>
          <p:nvPr/>
        </p:nvPicPr>
        <p:blipFill>
          <a:blip r:embed="rId3"/>
          <a:stretch/>
        </p:blipFill>
        <p:spPr>
          <a:xfrm>
            <a:off x="9635760" y="617400"/>
            <a:ext cx="2051640" cy="771840"/>
          </a:xfrm>
          <a:prstGeom prst="rect">
            <a:avLst/>
          </a:prstGeom>
          <a:ln w="0">
            <a:noFill/>
          </a:ln>
        </p:spPr>
      </p:pic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09480" y="318934"/>
            <a:ext cx="7720481" cy="1177946"/>
          </a:xfrm>
        </p:spPr>
        <p:txBody>
          <a:bodyPr/>
          <a:lstStyle/>
          <a:p>
            <a:r>
              <a:rPr lang="pt-BR" altLang="pt-BR" sz="4000" dirty="0"/>
              <a:t>Case Digital </a:t>
            </a:r>
            <a:br>
              <a:rPr lang="pt-BR" altLang="pt-BR" sz="4000" dirty="0"/>
            </a:br>
            <a:r>
              <a:rPr lang="pt-BR" altLang="pt-BR" sz="4000" dirty="0"/>
              <a:t>São João da Boa Vista</a:t>
            </a:r>
            <a:endParaRPr lang="pt-BR" sz="4000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/>
          </p:nvPr>
        </p:nvSpPr>
        <p:spPr>
          <a:xfrm>
            <a:off x="609480" y="1761894"/>
            <a:ext cx="10106842" cy="3601844"/>
          </a:xfrm>
        </p:spPr>
        <p:txBody>
          <a:bodyPr>
            <a:noAutofit/>
          </a:bodyPr>
          <a:lstStyle/>
          <a:p>
            <a:pPr marL="431800" indent="-323850" algn="just">
              <a:spcBef>
                <a:spcPts val="600"/>
              </a:spcBef>
              <a:spcAft>
                <a:spcPts val="600"/>
              </a:spcAft>
              <a:buSzPct val="4500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pt-BR" altLang="pt-BR" sz="2800" u="sng" dirty="0">
                <a:latin typeface="+mn-lt"/>
              </a:rPr>
              <a:t>Como ocorreu o início da transformação?</a:t>
            </a:r>
          </a:p>
          <a:p>
            <a:pPr marL="431800" indent="-323850" algn="just">
              <a:spcBef>
                <a:spcPts val="600"/>
              </a:spcBef>
              <a:spcAft>
                <a:spcPts val="600"/>
              </a:spcAft>
              <a:buSzPct val="4500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endParaRPr lang="pt-BR" altLang="pt-BR" sz="2800" u="sng" dirty="0">
              <a:latin typeface="+mn-lt"/>
            </a:endParaRPr>
          </a:p>
          <a:p>
            <a:pPr marL="431800" indent="-323850" algn="just">
              <a:spcBef>
                <a:spcPts val="60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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pt-BR" altLang="pt-BR" sz="2800" dirty="0">
                <a:latin typeface="+mn-lt"/>
              </a:rPr>
              <a:t>Treinamento e apoio aos conselheiros, aos externos diretamente envolvidos</a:t>
            </a:r>
          </a:p>
          <a:p>
            <a:pPr marL="431800" indent="-323850" algn="just">
              <a:spcBef>
                <a:spcPts val="60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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pt-BR" altLang="pt-BR" sz="2800" dirty="0">
                <a:latin typeface="+mn-lt"/>
              </a:rPr>
              <a:t>Todos os setores realizaram a mudança ao mesmo tempo. </a:t>
            </a:r>
          </a:p>
          <a:p>
            <a:pPr marL="431800" indent="-323850" algn="just">
              <a:spcBef>
                <a:spcPts val="60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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pt-BR" altLang="pt-BR" sz="2800" dirty="0">
                <a:latin typeface="+mn-lt"/>
              </a:rPr>
              <a:t>Os documentos que recebemos em papel são digitalizados, e internamente a tramitação é 100% de forma eletrônica.</a:t>
            </a:r>
          </a:p>
        </p:txBody>
      </p:sp>
    </p:spTree>
    <p:extLst>
      <p:ext uri="{BB962C8B-B14F-4D97-AF65-F5344CB8AC3E}">
        <p14:creationId xmlns:p14="http://schemas.microsoft.com/office/powerpoint/2010/main" val="998044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Imagem 7"/>
          <p:cNvPicPr/>
          <p:nvPr/>
        </p:nvPicPr>
        <p:blipFill>
          <a:blip r:embed="rId3"/>
          <a:stretch/>
        </p:blipFill>
        <p:spPr>
          <a:xfrm>
            <a:off x="9635760" y="617400"/>
            <a:ext cx="2051640" cy="771840"/>
          </a:xfrm>
          <a:prstGeom prst="rect">
            <a:avLst/>
          </a:prstGeom>
          <a:ln w="0">
            <a:noFill/>
          </a:ln>
        </p:spPr>
      </p:pic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09480" y="318934"/>
            <a:ext cx="7720481" cy="1177946"/>
          </a:xfrm>
        </p:spPr>
        <p:txBody>
          <a:bodyPr/>
          <a:lstStyle/>
          <a:p>
            <a:r>
              <a:rPr lang="pt-BR" altLang="pt-BR" sz="4000" dirty="0"/>
              <a:t>Case Digital </a:t>
            </a:r>
            <a:br>
              <a:rPr lang="pt-BR" altLang="pt-BR" sz="4000" dirty="0"/>
            </a:br>
            <a:r>
              <a:rPr lang="pt-BR" altLang="pt-BR" sz="4000" dirty="0"/>
              <a:t>São João da Boa Vista</a:t>
            </a:r>
            <a:endParaRPr lang="pt-BR" sz="4000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/>
          </p:nvPr>
        </p:nvSpPr>
        <p:spPr>
          <a:xfrm>
            <a:off x="609480" y="1761893"/>
            <a:ext cx="10106842" cy="4538545"/>
          </a:xfrm>
        </p:spPr>
        <p:txBody>
          <a:bodyPr>
            <a:noAutofit/>
          </a:bodyPr>
          <a:lstStyle/>
          <a:p>
            <a:pPr marL="431800" indent="-323850" algn="just">
              <a:spcBef>
                <a:spcPts val="600"/>
              </a:spcBef>
              <a:spcAft>
                <a:spcPts val="600"/>
              </a:spcAft>
              <a:buSzPct val="4500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pt-BR" altLang="pt-BR" sz="2400" u="sng" dirty="0"/>
              <a:t>Como funciona na prática?</a:t>
            </a:r>
          </a:p>
          <a:p>
            <a:pPr marL="431800" indent="-323850" algn="just">
              <a:spcBef>
                <a:spcPts val="600"/>
              </a:spcBef>
              <a:spcAft>
                <a:spcPts val="600"/>
              </a:spcAft>
              <a:buSzPct val="4500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endParaRPr lang="pt-BR" altLang="pt-BR" sz="2400" dirty="0"/>
          </a:p>
          <a:p>
            <a:pPr marL="107950" algn="just">
              <a:spcBef>
                <a:spcPts val="600"/>
              </a:spcBef>
              <a:spcAft>
                <a:spcPts val="600"/>
              </a:spcAft>
              <a:buSzPct val="4500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pt-BR" altLang="pt-BR" sz="2400" dirty="0"/>
              <a:t>A plataforma eletrônica possibilita criar:</a:t>
            </a:r>
          </a:p>
          <a:p>
            <a:pPr marL="431800" indent="-323850" algn="just">
              <a:spcBef>
                <a:spcPts val="60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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pt-BR" altLang="pt-BR" sz="2400" dirty="0"/>
              <a:t>Contatos, modelos de processos e protocolo.</a:t>
            </a:r>
          </a:p>
          <a:p>
            <a:pPr marL="431800" indent="-323850" algn="just">
              <a:spcBef>
                <a:spcPts val="60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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pt-BR" altLang="pt-BR" sz="2400" dirty="0"/>
              <a:t>Ferramenta parecida com caixa de entrada de e-mail (destinatários, cópia)</a:t>
            </a:r>
          </a:p>
          <a:p>
            <a:pPr marL="431800" indent="-323850" algn="just">
              <a:spcBef>
                <a:spcPts val="60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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pt-BR" altLang="pt-BR" sz="2400" dirty="0"/>
              <a:t>Acompanhar recebimento</a:t>
            </a:r>
          </a:p>
        </p:txBody>
      </p:sp>
    </p:spTree>
    <p:extLst>
      <p:ext uri="{BB962C8B-B14F-4D97-AF65-F5344CB8AC3E}">
        <p14:creationId xmlns:p14="http://schemas.microsoft.com/office/powerpoint/2010/main" val="8076638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Imagem 7"/>
          <p:cNvPicPr/>
          <p:nvPr/>
        </p:nvPicPr>
        <p:blipFill>
          <a:blip r:embed="rId3"/>
          <a:stretch/>
        </p:blipFill>
        <p:spPr>
          <a:xfrm>
            <a:off x="9635760" y="617400"/>
            <a:ext cx="2051640" cy="771840"/>
          </a:xfrm>
          <a:prstGeom prst="rect">
            <a:avLst/>
          </a:prstGeom>
          <a:ln w="0">
            <a:noFill/>
          </a:ln>
        </p:spPr>
      </p:pic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09480" y="318934"/>
            <a:ext cx="7720481" cy="1177946"/>
          </a:xfrm>
        </p:spPr>
        <p:txBody>
          <a:bodyPr/>
          <a:lstStyle/>
          <a:p>
            <a:r>
              <a:rPr lang="pt-BR" altLang="pt-BR" sz="4000" dirty="0"/>
              <a:t>Case Digital </a:t>
            </a:r>
            <a:br>
              <a:rPr lang="pt-BR" altLang="pt-BR" sz="4000" dirty="0"/>
            </a:br>
            <a:r>
              <a:rPr lang="pt-BR" altLang="pt-BR" sz="4000" dirty="0"/>
              <a:t>São João da Boa Vista</a:t>
            </a:r>
            <a:endParaRPr lang="pt-BR" sz="4000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/>
          </p:nvPr>
        </p:nvSpPr>
        <p:spPr>
          <a:xfrm>
            <a:off x="609480" y="1761893"/>
            <a:ext cx="10106842" cy="4538545"/>
          </a:xfrm>
        </p:spPr>
        <p:txBody>
          <a:bodyPr anchor="t">
            <a:noAutofit/>
          </a:bodyPr>
          <a:lstStyle/>
          <a:p>
            <a:pPr marL="431800" indent="-323850" algn="just">
              <a:spcBef>
                <a:spcPts val="600"/>
              </a:spcBef>
              <a:spcAft>
                <a:spcPts val="600"/>
              </a:spcAft>
              <a:buSzPct val="4500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pt-BR" altLang="pt-BR" sz="2400" u="sng" dirty="0"/>
              <a:t>Como funciona na prática?</a:t>
            </a:r>
          </a:p>
          <a:p>
            <a:pPr marL="431800" indent="-323850" algn="just">
              <a:spcBef>
                <a:spcPts val="600"/>
              </a:spcBef>
              <a:spcAft>
                <a:spcPts val="600"/>
              </a:spcAft>
              <a:buSzPct val="4500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endParaRPr lang="pt-BR" altLang="pt-BR" sz="2400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241" y="2189044"/>
            <a:ext cx="9489301" cy="4201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4763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Imagem 7"/>
          <p:cNvPicPr/>
          <p:nvPr/>
        </p:nvPicPr>
        <p:blipFill>
          <a:blip r:embed="rId3"/>
          <a:stretch/>
        </p:blipFill>
        <p:spPr>
          <a:xfrm>
            <a:off x="9635760" y="617400"/>
            <a:ext cx="2051640" cy="771840"/>
          </a:xfrm>
          <a:prstGeom prst="rect">
            <a:avLst/>
          </a:prstGeom>
          <a:ln w="0">
            <a:noFill/>
          </a:ln>
        </p:spPr>
      </p:pic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09480" y="318934"/>
            <a:ext cx="7720481" cy="1177946"/>
          </a:xfrm>
        </p:spPr>
        <p:txBody>
          <a:bodyPr/>
          <a:lstStyle/>
          <a:p>
            <a:r>
              <a:rPr lang="pt-BR" altLang="pt-BR" sz="4000" dirty="0"/>
              <a:t>Case Digital </a:t>
            </a:r>
            <a:br>
              <a:rPr lang="pt-BR" altLang="pt-BR" sz="4000" dirty="0"/>
            </a:br>
            <a:r>
              <a:rPr lang="pt-BR" altLang="pt-BR" sz="4000" dirty="0"/>
              <a:t>São João da Boa Vista</a:t>
            </a:r>
            <a:endParaRPr lang="pt-BR" sz="4000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/>
          </p:nvPr>
        </p:nvSpPr>
        <p:spPr>
          <a:xfrm>
            <a:off x="609480" y="1761893"/>
            <a:ext cx="10106842" cy="4538545"/>
          </a:xfrm>
        </p:spPr>
        <p:txBody>
          <a:bodyPr anchor="t">
            <a:noAutofit/>
          </a:bodyPr>
          <a:lstStyle/>
          <a:p>
            <a:pPr marL="431800" indent="-323850" algn="just">
              <a:spcBef>
                <a:spcPts val="600"/>
              </a:spcBef>
              <a:spcAft>
                <a:spcPts val="600"/>
              </a:spcAft>
              <a:buSzPct val="4500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pt-BR" altLang="pt-BR" sz="2400" u="sng" dirty="0"/>
              <a:t>Como funciona na prática?</a:t>
            </a:r>
          </a:p>
          <a:p>
            <a:pPr marL="431800" indent="-323850" algn="just">
              <a:spcBef>
                <a:spcPts val="600"/>
              </a:spcBef>
              <a:spcAft>
                <a:spcPts val="600"/>
              </a:spcAft>
              <a:buSzPct val="4500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endParaRPr lang="pt-BR" altLang="pt-BR" sz="2400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480" y="2142040"/>
            <a:ext cx="9616188" cy="4387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79608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Imagem 7"/>
          <p:cNvPicPr/>
          <p:nvPr/>
        </p:nvPicPr>
        <p:blipFill>
          <a:blip r:embed="rId3"/>
          <a:stretch/>
        </p:blipFill>
        <p:spPr>
          <a:xfrm>
            <a:off x="9635760" y="617400"/>
            <a:ext cx="2051640" cy="771840"/>
          </a:xfrm>
          <a:prstGeom prst="rect">
            <a:avLst/>
          </a:prstGeom>
          <a:ln w="0">
            <a:noFill/>
          </a:ln>
        </p:spPr>
      </p:pic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09480" y="318934"/>
            <a:ext cx="7720481" cy="1177946"/>
          </a:xfrm>
        </p:spPr>
        <p:txBody>
          <a:bodyPr/>
          <a:lstStyle/>
          <a:p>
            <a:r>
              <a:rPr lang="pt-BR" altLang="pt-BR" sz="4000" dirty="0"/>
              <a:t>Case Digital </a:t>
            </a:r>
            <a:br>
              <a:rPr lang="pt-BR" altLang="pt-BR" sz="4000" dirty="0"/>
            </a:br>
            <a:r>
              <a:rPr lang="pt-BR" altLang="pt-BR" sz="4000" dirty="0"/>
              <a:t>São João da Boa Vista</a:t>
            </a:r>
            <a:endParaRPr lang="pt-BR" sz="4000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/>
          </p:nvPr>
        </p:nvSpPr>
        <p:spPr>
          <a:xfrm>
            <a:off x="609480" y="1761894"/>
            <a:ext cx="10106842" cy="3601844"/>
          </a:xfrm>
        </p:spPr>
        <p:txBody>
          <a:bodyPr>
            <a:noAutofit/>
          </a:bodyPr>
          <a:lstStyle/>
          <a:p>
            <a:pPr marL="431800" indent="-323850" algn="just">
              <a:spcBef>
                <a:spcPts val="600"/>
              </a:spcBef>
              <a:spcAft>
                <a:spcPts val="600"/>
              </a:spcAft>
              <a:buSzPct val="4500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pt-BR" altLang="pt-BR" sz="2800" u="sng" dirty="0"/>
              <a:t>Conquistas em 2 meses de utilização:</a:t>
            </a:r>
          </a:p>
          <a:p>
            <a:pPr marL="431800" indent="-323850" algn="just">
              <a:spcBef>
                <a:spcPts val="600"/>
              </a:spcBef>
              <a:spcAft>
                <a:spcPts val="600"/>
              </a:spcAft>
              <a:buSzPct val="4500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endParaRPr lang="pt-BR" altLang="pt-BR" sz="2800" u="sng" dirty="0"/>
          </a:p>
          <a:p>
            <a:pPr marL="431800" indent="-323850" algn="just">
              <a:spcBef>
                <a:spcPts val="60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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pt-BR" altLang="pt-BR" sz="2800" dirty="0"/>
              <a:t>Não são gerados mais documentos físicos para tramitação interna *</a:t>
            </a:r>
          </a:p>
          <a:p>
            <a:pPr marL="431800" indent="-323850" algn="just">
              <a:spcBef>
                <a:spcPts val="60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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pt-BR" altLang="pt-BR" sz="2800" dirty="0"/>
              <a:t>Parceiros enviam as demandas via e-mail</a:t>
            </a:r>
          </a:p>
          <a:p>
            <a:pPr marL="431800" indent="-323850" algn="just">
              <a:spcBef>
                <a:spcPts val="60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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pt-BR" altLang="pt-BR" sz="2800" dirty="0"/>
              <a:t>1ª reunião Conselho Administrativo</a:t>
            </a:r>
            <a:endParaRPr lang="pt-BR" altLang="pt-BR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822639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Imagem 7"/>
          <p:cNvPicPr/>
          <p:nvPr/>
        </p:nvPicPr>
        <p:blipFill>
          <a:blip r:embed="rId3"/>
          <a:stretch/>
        </p:blipFill>
        <p:spPr>
          <a:xfrm>
            <a:off x="9635760" y="617400"/>
            <a:ext cx="2051640" cy="771840"/>
          </a:xfrm>
          <a:prstGeom prst="rect">
            <a:avLst/>
          </a:prstGeom>
          <a:ln w="0">
            <a:noFill/>
          </a:ln>
        </p:spPr>
      </p:pic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09480" y="318934"/>
            <a:ext cx="7720481" cy="1177946"/>
          </a:xfrm>
        </p:spPr>
        <p:txBody>
          <a:bodyPr/>
          <a:lstStyle/>
          <a:p>
            <a:r>
              <a:rPr lang="pt-BR" altLang="pt-BR" sz="4000" dirty="0"/>
              <a:t>Case Digital </a:t>
            </a:r>
            <a:br>
              <a:rPr lang="pt-BR" altLang="pt-BR" sz="4000" dirty="0"/>
            </a:br>
            <a:r>
              <a:rPr lang="pt-BR" altLang="pt-BR" sz="4000" dirty="0"/>
              <a:t>São João da Boa Vista</a:t>
            </a:r>
            <a:endParaRPr lang="pt-BR" sz="4000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/>
          </p:nvPr>
        </p:nvSpPr>
        <p:spPr>
          <a:xfrm>
            <a:off x="609480" y="1761894"/>
            <a:ext cx="10106842" cy="3601844"/>
          </a:xfrm>
        </p:spPr>
        <p:txBody>
          <a:bodyPr>
            <a:noAutofit/>
          </a:bodyPr>
          <a:lstStyle/>
          <a:p>
            <a:pPr marL="431800" indent="-323850" algn="just">
              <a:spcBef>
                <a:spcPts val="600"/>
              </a:spcBef>
              <a:spcAft>
                <a:spcPts val="600"/>
              </a:spcAft>
              <a:buSzPct val="4500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pt-BR" altLang="pt-BR" sz="2800" u="sng" dirty="0"/>
              <a:t>Dificuldades:</a:t>
            </a:r>
          </a:p>
          <a:p>
            <a:pPr marL="431800" indent="-323850" algn="just">
              <a:spcBef>
                <a:spcPts val="600"/>
              </a:spcBef>
              <a:spcAft>
                <a:spcPts val="600"/>
              </a:spcAft>
              <a:buSzPct val="4500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endParaRPr lang="pt-BR" altLang="pt-BR" sz="2800" u="sng" dirty="0"/>
          </a:p>
          <a:p>
            <a:pPr marL="431800" indent="-323850" algn="just">
              <a:spcBef>
                <a:spcPts val="60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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pt-BR" altLang="pt-BR" sz="2800" dirty="0"/>
              <a:t>Resistência ao novo</a:t>
            </a:r>
          </a:p>
          <a:p>
            <a:pPr marL="431800" indent="-323850" algn="just">
              <a:spcBef>
                <a:spcPts val="60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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pt-BR" altLang="pt-BR" sz="2800" dirty="0"/>
              <a:t>Reorganização de trabalho e fluxos </a:t>
            </a:r>
          </a:p>
          <a:p>
            <a:pPr marL="431800" indent="-323850" algn="just">
              <a:spcBef>
                <a:spcPts val="60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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pt-BR" altLang="pt-BR" sz="2800" dirty="0"/>
              <a:t>Mapeamentos de processos modificados. </a:t>
            </a:r>
          </a:p>
        </p:txBody>
      </p:sp>
    </p:spTree>
    <p:extLst>
      <p:ext uri="{BB962C8B-B14F-4D97-AF65-F5344CB8AC3E}">
        <p14:creationId xmlns:p14="http://schemas.microsoft.com/office/powerpoint/2010/main" val="15480950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Imagem 7"/>
          <p:cNvPicPr/>
          <p:nvPr/>
        </p:nvPicPr>
        <p:blipFill>
          <a:blip r:embed="rId3"/>
          <a:stretch/>
        </p:blipFill>
        <p:spPr>
          <a:xfrm>
            <a:off x="9635760" y="617400"/>
            <a:ext cx="2051640" cy="771840"/>
          </a:xfrm>
          <a:prstGeom prst="rect">
            <a:avLst/>
          </a:prstGeom>
          <a:ln w="0">
            <a:noFill/>
          </a:ln>
        </p:spPr>
      </p:pic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09480" y="318934"/>
            <a:ext cx="7720481" cy="1177946"/>
          </a:xfrm>
        </p:spPr>
        <p:txBody>
          <a:bodyPr/>
          <a:lstStyle/>
          <a:p>
            <a:r>
              <a:rPr lang="pt-BR" altLang="pt-BR" sz="4000" dirty="0"/>
              <a:t>Case Digital </a:t>
            </a:r>
            <a:br>
              <a:rPr lang="pt-BR" altLang="pt-BR" sz="4000" dirty="0"/>
            </a:br>
            <a:r>
              <a:rPr lang="pt-BR" altLang="pt-BR" sz="4000" dirty="0"/>
              <a:t>São João da Boa Vista</a:t>
            </a:r>
            <a:endParaRPr lang="pt-BR" sz="4000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/>
          </p:nvPr>
        </p:nvSpPr>
        <p:spPr>
          <a:xfrm>
            <a:off x="609480" y="1761894"/>
            <a:ext cx="10106842" cy="3601844"/>
          </a:xfrm>
        </p:spPr>
        <p:txBody>
          <a:bodyPr>
            <a:noAutofit/>
          </a:bodyPr>
          <a:lstStyle/>
          <a:p>
            <a:pPr marL="107950">
              <a:spcBef>
                <a:spcPts val="600"/>
              </a:spcBef>
              <a:spcAft>
                <a:spcPts val="600"/>
              </a:spcAft>
              <a:buSzPct val="4500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/>
            </a:pPr>
            <a:r>
              <a:rPr lang="pt-BR" altLang="pt-BR" sz="2800" u="sng" dirty="0"/>
              <a:t>Desafios:</a:t>
            </a:r>
          </a:p>
          <a:p>
            <a:pPr marL="107950">
              <a:spcBef>
                <a:spcPts val="600"/>
              </a:spcBef>
              <a:spcAft>
                <a:spcPts val="600"/>
              </a:spcAft>
              <a:buSzPct val="4500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/>
            </a:pPr>
            <a:endParaRPr lang="pt-BR" altLang="pt-BR" sz="2800" u="sng" dirty="0"/>
          </a:p>
          <a:p>
            <a:pPr marL="431800" indent="-323850" algn="just">
              <a:spcBef>
                <a:spcPts val="60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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/>
            </a:pPr>
            <a:r>
              <a:rPr lang="pt-BR" altLang="pt-BR" sz="2800" dirty="0"/>
              <a:t>Disponibilizar a plataforma eletrônica para acesso externo</a:t>
            </a:r>
          </a:p>
          <a:p>
            <a:pPr marL="431800" indent="-323850" algn="just">
              <a:spcBef>
                <a:spcPts val="60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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/>
            </a:pPr>
            <a:r>
              <a:rPr lang="pt-BR" altLang="pt-BR" sz="2800" dirty="0"/>
              <a:t>Modificar alguns processos que iniciam </a:t>
            </a:r>
            <a:r>
              <a:rPr lang="pt-BR" altLang="pt-BR" sz="2800"/>
              <a:t>na Prefeitura</a:t>
            </a:r>
            <a:endParaRPr lang="pt-BR" altLang="pt-BR" sz="2800" dirty="0"/>
          </a:p>
          <a:p>
            <a:pPr marL="431800" indent="-323850" algn="just">
              <a:spcBef>
                <a:spcPts val="60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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/>
            </a:pPr>
            <a:r>
              <a:rPr lang="pt-BR" altLang="pt-BR" sz="2800" dirty="0"/>
              <a:t>Investimento em equipamentos de informática</a:t>
            </a:r>
          </a:p>
          <a:p>
            <a:pPr marL="431800" indent="-323850" algn="just">
              <a:spcBef>
                <a:spcPts val="60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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/>
            </a:pPr>
            <a:r>
              <a:rPr lang="pt-BR" altLang="pt-BR" sz="2800" dirty="0"/>
              <a:t>Difundir a cultura desta transformação digital na municipalidade</a:t>
            </a:r>
          </a:p>
          <a:p>
            <a:pPr marL="107950" algn="just">
              <a:spcBef>
                <a:spcPts val="600"/>
              </a:spcBef>
              <a:spcAft>
                <a:spcPts val="600"/>
              </a:spcAft>
              <a:buSzPct val="4500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/>
            </a:pPr>
            <a:endParaRPr lang="pt-BR" altLang="pt-BR" sz="2800" dirty="0"/>
          </a:p>
        </p:txBody>
      </p:sp>
    </p:spTree>
    <p:extLst>
      <p:ext uri="{BB962C8B-B14F-4D97-AF65-F5344CB8AC3E}">
        <p14:creationId xmlns:p14="http://schemas.microsoft.com/office/powerpoint/2010/main" val="20756275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396</TotalTime>
  <Words>318</Words>
  <Application>Microsoft Office PowerPoint</Application>
  <PresentationFormat>Widescreen</PresentationFormat>
  <Paragraphs>63</Paragraphs>
  <Slides>10</Slides>
  <Notes>10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Wingdings</vt:lpstr>
      <vt:lpstr>Office Theme</vt:lpstr>
      <vt:lpstr>Case Digital  São João da Boa Vista</vt:lpstr>
      <vt:lpstr>Case Digital  São João da Boa Vista</vt:lpstr>
      <vt:lpstr>Case Digital  São João da Boa Vista</vt:lpstr>
      <vt:lpstr>Case Digital  São João da Boa Vista</vt:lpstr>
      <vt:lpstr>Case Digital  São João da Boa Vista</vt:lpstr>
      <vt:lpstr>Case Digital  São João da Boa Vista</vt:lpstr>
      <vt:lpstr>Case Digital  São João da Boa Vista</vt:lpstr>
      <vt:lpstr>Case Digital  São João da Boa Vista</vt:lpstr>
      <vt:lpstr>Case Digital  São João da Boa Vista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respiro</dc:title>
  <dc:subject/>
  <dc:creator>Nova</dc:creator>
  <dc:description/>
  <cp:lastModifiedBy>Adriano Pazianoto</cp:lastModifiedBy>
  <cp:revision>20</cp:revision>
  <dcterms:created xsi:type="dcterms:W3CDTF">2020-09-25T15:05:21Z</dcterms:created>
  <dcterms:modified xsi:type="dcterms:W3CDTF">2021-10-05T11:24:33Z</dcterms:modified>
  <dc:language>pt-BR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1</vt:i4>
  </property>
  <property fmtid="{D5CDD505-2E9C-101B-9397-08002B2CF9AE}" pid="3" name="PresentationFormat">
    <vt:lpwstr>Widescreen</vt:lpwstr>
  </property>
  <property fmtid="{D5CDD505-2E9C-101B-9397-08002B2CF9AE}" pid="4" name="Slides">
    <vt:i4>1</vt:i4>
  </property>
</Properties>
</file>